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Montserrat Light"/>
      <p:regular r:id="rId31"/>
      <p:bold r:id="rId32"/>
      <p:italic r:id="rId33"/>
      <p:boldItalic r:id="rId34"/>
    </p:embeddedFont>
    <p:embeddedFont>
      <p:font typeface="Saral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Light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Ligh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Light-bold.fntdata"/><Relationship Id="rId13" Type="http://schemas.openxmlformats.org/officeDocument/2006/relationships/slide" Target="slides/slide9.xml"/><Relationship Id="rId35" Type="http://schemas.openxmlformats.org/officeDocument/2006/relationships/font" Target="fonts/Sarala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Sarala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89fcc2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89fcc2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47ef13767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47ef13767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47ef1376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c47ef1376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46d96f19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c46d96f19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47ef13767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47ef13767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47ef13767_6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47ef13767_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1fdc4dfea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1fdc4dfea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47ef1376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c47ef1376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4c2962a00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4c2962a00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47ef13767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c47ef13767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1fdc4dfe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1fdc4dfe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46d96f19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46d96f19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47ef13767_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47ef13767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89fcc27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89fcc27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47ef13767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47ef1376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1fdc4df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1fdc4df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47ef1376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47ef1376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1fdc4dfe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1fdc4dfe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3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3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4"/>
          <p:cNvSpPr txBox="1"/>
          <p:nvPr>
            <p:ph idx="2" type="title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3" type="subTitle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4"/>
          <p:cNvSpPr txBox="1"/>
          <p:nvPr>
            <p:ph idx="4" type="title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5" type="subTitle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TITLE_ONLY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18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18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1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19"/>
          <p:cNvSpPr txBox="1"/>
          <p:nvPr>
            <p:ph idx="2" type="title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19"/>
          <p:cNvSpPr txBox="1"/>
          <p:nvPr>
            <p:ph idx="4" type="title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title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9"/>
          <p:cNvSpPr txBox="1"/>
          <p:nvPr>
            <p:ph idx="7" type="subTitle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19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SECTION_TITLE_AND_DESCRIPTION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SECTION_TITLE_AND_DESCRIPTION_1_1_4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22"/>
          <p:cNvSpPr txBox="1"/>
          <p:nvPr>
            <p:ph idx="2" type="title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22"/>
          <p:cNvSpPr txBox="1"/>
          <p:nvPr>
            <p:ph idx="3" type="subTitle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2"/>
          <p:cNvSpPr txBox="1"/>
          <p:nvPr>
            <p:ph idx="4" type="title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22"/>
          <p:cNvSpPr txBox="1"/>
          <p:nvPr>
            <p:ph idx="5" type="subTitle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2"/>
          <p:cNvSpPr txBox="1"/>
          <p:nvPr>
            <p:ph idx="6" type="title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22"/>
          <p:cNvSpPr txBox="1"/>
          <p:nvPr>
            <p:ph idx="7" type="subTitle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22"/>
          <p:cNvSpPr txBox="1"/>
          <p:nvPr>
            <p:ph idx="8" type="title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22"/>
          <p:cNvSpPr txBox="1"/>
          <p:nvPr>
            <p:ph idx="9" type="subTitle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22"/>
          <p:cNvSpPr txBox="1"/>
          <p:nvPr>
            <p:ph idx="13" type="title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2"/>
          <p:cNvSpPr txBox="1"/>
          <p:nvPr>
            <p:ph idx="14" type="subTitle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22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3" name="Google Shape;173;p22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b="1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tories.freepik.com/illustration/meeting/rafiki/animate/?utm_source=slidesgo_template&amp;utm_medium=referral-link&amp;utm_campaign=sg_resources&amp;utm_content=stories#FF725E" TargetMode="External"/><Relationship Id="rId4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3.jp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tories.freepik.com/illustration/taking-notes/rafiki/animate/?utm_source=slidesgo_template&amp;utm_medium=referral-link&amp;utm_campaign=sg_resources&amp;utm_content=stories#FF725E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125" y="3925450"/>
            <a:ext cx="2163600" cy="60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type="ctrTitle"/>
          </p:nvPr>
        </p:nvSpPr>
        <p:spPr>
          <a:xfrm>
            <a:off x="473125" y="915950"/>
            <a:ext cx="38103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SUPPLIER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CHATBOT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5328150" y="852650"/>
            <a:ext cx="34290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ITC 6040 Informatics  Capstone</a:t>
            </a:r>
            <a:br>
              <a:rPr b="1" lang="en" sz="12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</a:br>
            <a:r>
              <a:rPr b="1" lang="en" sz="1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Group 1 – Final Presentation</a:t>
            </a:r>
            <a:b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  <a:latin typeface="Sarala"/>
                <a:ea typeface="Sarala"/>
                <a:cs typeface="Sarala"/>
                <a:sym typeface="Sarala"/>
              </a:rPr>
              <a:t>  </a:t>
            </a:r>
            <a:r>
              <a:rPr lang="en" sz="1500">
                <a:solidFill>
                  <a:srgbClr val="595959"/>
                </a:solidFill>
                <a:latin typeface="Sarala"/>
                <a:ea typeface="Sarala"/>
                <a:cs typeface="Sarala"/>
                <a:sym typeface="Sarala"/>
              </a:rPr>
              <a:t>Professor</a:t>
            </a:r>
            <a:br>
              <a:rPr lang="en" sz="1500">
                <a:solidFill>
                  <a:srgbClr val="595959"/>
                </a:solidFill>
                <a:latin typeface="Sarala"/>
                <a:ea typeface="Sarala"/>
                <a:cs typeface="Sarala"/>
                <a:sym typeface="Sarala"/>
              </a:rPr>
            </a:br>
            <a:r>
              <a:rPr lang="en" sz="1500">
                <a:solidFill>
                  <a:srgbClr val="595959"/>
                </a:solidFill>
                <a:latin typeface="Sarala"/>
                <a:ea typeface="Sarala"/>
                <a:cs typeface="Sarala"/>
                <a:sym typeface="Sarala"/>
              </a:rPr>
              <a:t>      </a:t>
            </a:r>
            <a:r>
              <a:rPr b="1" lang="en" sz="19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Xiaomu Zhou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5730150" y="3230450"/>
            <a:ext cx="26250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ct val="203636"/>
              <a:buFont typeface="Arial"/>
              <a:buNone/>
            </a:pPr>
            <a:r>
              <a:rPr i="0" lang="en" sz="5500" cap="none" strike="noStrike">
                <a:solidFill>
                  <a:srgbClr val="666666"/>
                </a:solidFill>
                <a:latin typeface="Sarala"/>
                <a:ea typeface="Sarala"/>
                <a:cs typeface="Sarala"/>
                <a:sym typeface="Sarala"/>
              </a:rPr>
              <a:t>Team</a:t>
            </a:r>
            <a:r>
              <a:rPr lang="en" sz="5500">
                <a:solidFill>
                  <a:srgbClr val="666666"/>
                </a:solidFill>
                <a:latin typeface="Sarala"/>
                <a:ea typeface="Sarala"/>
                <a:cs typeface="Sarala"/>
                <a:sym typeface="Sarala"/>
              </a:rPr>
              <a:t> Members:</a:t>
            </a:r>
            <a:endParaRPr i="0" sz="5500" cap="none" strike="noStrike">
              <a:solidFill>
                <a:srgbClr val="666666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" sz="4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5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Ananya Kakani</a:t>
            </a:r>
            <a:endParaRPr b="1" i="0" sz="5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ct val="107843"/>
              <a:buFont typeface="Arial"/>
              <a:buNone/>
            </a:pPr>
            <a:r>
              <a:rPr b="1" i="0" lang="en" sz="5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Chen Yang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ct val="107843"/>
              <a:buFont typeface="Arial"/>
              <a:buNone/>
            </a:pPr>
            <a:r>
              <a:rPr b="1" i="0" lang="en" sz="5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Jhanvi Patel 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ct val="107843"/>
              <a:buFont typeface="Arial"/>
              <a:buNone/>
            </a:pPr>
            <a:r>
              <a:rPr b="1" i="0" lang="en" sz="5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Sotheavatey Bong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ct val="107843"/>
              <a:buFont typeface="Arial"/>
              <a:buNone/>
            </a:pPr>
            <a:r>
              <a:rPr b="1" i="0" lang="en" sz="5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Titiksha Ghosh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ct val="107843"/>
              <a:buFont typeface="Arial"/>
              <a:buNone/>
            </a:pPr>
            <a:r>
              <a:rPr b="1" i="0" lang="en" sz="5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Vivek Vaghasiya</a:t>
            </a:r>
            <a:endParaRPr b="1" i="0" sz="5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ct val="60000"/>
              <a:buFont typeface="Arial"/>
              <a:buNone/>
            </a:pPr>
            <a:br>
              <a:rPr i="0" lang="en" sz="1000" u="none" cap="none" strike="noStrike">
                <a:solidFill>
                  <a:srgbClr val="1A99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i="0" sz="2800" u="none" cap="none" strike="noStrike">
              <a:solidFill>
                <a:srgbClr val="1A99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75" y="0"/>
            <a:ext cx="3962550" cy="7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25" y="3000152"/>
            <a:ext cx="3847802" cy="19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type="title"/>
          </p:nvPr>
        </p:nvSpPr>
        <p:spPr>
          <a:xfrm>
            <a:off x="597000" y="661079"/>
            <a:ext cx="7950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chemeClr val="lt1"/>
                </a:highlight>
              </a:rPr>
              <a:t>DATA FLOW DIAGRAM </a:t>
            </a:r>
            <a:r>
              <a:rPr lang="en" sz="3000">
                <a:solidFill>
                  <a:schemeClr val="accent2"/>
                </a:solidFill>
                <a:highlight>
                  <a:schemeClr val="lt1"/>
                </a:highlight>
              </a:rPr>
              <a:t>FOR THE CHATBOT (CON’T) </a:t>
            </a:r>
            <a:endParaRPr sz="1700">
              <a:solidFill>
                <a:schemeClr val="accent2"/>
              </a:solidFill>
            </a:endParaRPr>
          </a:p>
        </p:txBody>
      </p:sp>
      <p:pic>
        <p:nvPicPr>
          <p:cNvPr id="333" name="Google Shape;333;p33"/>
          <p:cNvPicPr preferRelativeResize="0"/>
          <p:nvPr/>
        </p:nvPicPr>
        <p:blipFill rotWithShape="1">
          <a:blip r:embed="rId3">
            <a:alphaModFix/>
          </a:blip>
          <a:srcRect b="0" l="0" r="0" t="50199"/>
          <a:stretch/>
        </p:blipFill>
        <p:spPr>
          <a:xfrm>
            <a:off x="680900" y="1626050"/>
            <a:ext cx="8194700" cy="270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00" y="1626050"/>
            <a:ext cx="7455350" cy="27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00" y="0"/>
            <a:ext cx="7328499" cy="54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>
            <p:ph type="title"/>
          </p:nvPr>
        </p:nvSpPr>
        <p:spPr>
          <a:xfrm>
            <a:off x="873800" y="333025"/>
            <a:ext cx="7950000" cy="10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PROGRAMMING</a:t>
            </a:r>
            <a:r>
              <a:rPr lang="en">
                <a:highlight>
                  <a:schemeClr val="lt1"/>
                </a:highlight>
              </a:rPr>
              <a:t> </a:t>
            </a: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COMPONENTS</a:t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idx="8" type="title"/>
          </p:nvPr>
        </p:nvSpPr>
        <p:spPr>
          <a:xfrm>
            <a:off x="229050" y="2727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</a:t>
            </a:r>
            <a:r>
              <a:rPr lang="en" sz="2800"/>
              <a:t>PRODUCT DESIGN AND </a:t>
            </a:r>
            <a:r>
              <a:rPr lang="en" sz="2800">
                <a:solidFill>
                  <a:schemeClr val="dk2"/>
                </a:solidFill>
              </a:rPr>
              <a:t>WORKING</a:t>
            </a:r>
            <a:endParaRPr sz="1900"/>
          </a:p>
        </p:txBody>
      </p:sp>
      <p:pic>
        <p:nvPicPr>
          <p:cNvPr id="346" name="Google Shape;346;p35"/>
          <p:cNvPicPr preferRelativeResize="0"/>
          <p:nvPr/>
        </p:nvPicPr>
        <p:blipFill rotWithShape="1">
          <a:blip r:embed="rId3">
            <a:alphaModFix/>
          </a:blip>
          <a:srcRect b="0" l="0" r="0" t="10778"/>
          <a:stretch/>
        </p:blipFill>
        <p:spPr>
          <a:xfrm>
            <a:off x="1066650" y="1722200"/>
            <a:ext cx="6835348" cy="18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/>
          <p:nvPr>
            <p:ph idx="8" type="title"/>
          </p:nvPr>
        </p:nvSpPr>
        <p:spPr>
          <a:xfrm>
            <a:off x="663025" y="4843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Chatbot </a:t>
            </a:r>
            <a:r>
              <a:rPr lang="en">
                <a:solidFill>
                  <a:schemeClr val="accent2"/>
                </a:solidFill>
              </a:rPr>
              <a:t>Architecture 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100" y="931950"/>
            <a:ext cx="5315325" cy="421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idx="8" type="title"/>
          </p:nvPr>
        </p:nvSpPr>
        <p:spPr>
          <a:xfrm>
            <a:off x="1067900" y="2074975"/>
            <a:ext cx="3445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Live DEMO</a:t>
            </a:r>
            <a:endParaRPr sz="3700"/>
          </a:p>
        </p:txBody>
      </p:sp>
      <p:pic>
        <p:nvPicPr>
          <p:cNvPr id="358" name="Google Shape;3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499" y="832962"/>
            <a:ext cx="2469076" cy="375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>
            <p:ph type="title"/>
          </p:nvPr>
        </p:nvSpPr>
        <p:spPr>
          <a:xfrm>
            <a:off x="497300" y="511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SKILLS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ACQUIRED</a:t>
            </a:r>
            <a:r>
              <a:rPr lang="en"/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4" name="Google Shape;3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363" y="1136575"/>
            <a:ext cx="5735875" cy="385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idx="1" type="body"/>
          </p:nvPr>
        </p:nvSpPr>
        <p:spPr>
          <a:xfrm>
            <a:off x="674900" y="1607600"/>
            <a:ext cx="6619200" cy="28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50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■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Human-Centered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Design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50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■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Communication with Stakeholders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50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■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Project Management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50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■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Agile Mindset and Continuous Improvement</a:t>
            </a:r>
            <a:endParaRPr sz="2000">
              <a:highlight>
                <a:srgbClr val="FFFFFF"/>
              </a:highlight>
            </a:endParaRPr>
          </a:p>
        </p:txBody>
      </p:sp>
      <p:sp>
        <p:nvSpPr>
          <p:cNvPr id="370" name="Google Shape;370;p39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 </a:t>
            </a:r>
            <a:r>
              <a:rPr lang="en">
                <a:solidFill>
                  <a:schemeClr val="accent1"/>
                </a:solidFill>
              </a:rPr>
              <a:t>POINTS</a:t>
            </a:r>
            <a:r>
              <a:rPr lang="en"/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-25" y="4639275"/>
            <a:ext cx="9144000" cy="3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150" y="1796650"/>
            <a:ext cx="1795815" cy="1795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/>
          <p:nvPr>
            <p:ph idx="1" type="body"/>
          </p:nvPr>
        </p:nvSpPr>
        <p:spPr>
          <a:xfrm>
            <a:off x="674900" y="1607600"/>
            <a:ext cx="8142300" cy="28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ato"/>
              <a:buChar char="■"/>
            </a:pPr>
            <a:r>
              <a:rPr b="1" lang="en" sz="1900">
                <a:solidFill>
                  <a:srgbClr val="0D0D0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would We do Differently: </a:t>
            </a:r>
            <a:r>
              <a:rPr lang="en" sz="1900">
                <a:solidFill>
                  <a:srgbClr val="0D0D0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Earlier project planning and Maintain Thorough documentation </a:t>
            </a:r>
            <a:endParaRPr b="1" sz="1900">
              <a:solidFill>
                <a:srgbClr val="0D0D0D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ato"/>
              <a:buChar char="■"/>
            </a:pPr>
            <a:r>
              <a:rPr b="1" lang="en" sz="1900">
                <a:solidFill>
                  <a:srgbClr val="0D0D0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Next Steps: </a:t>
            </a:r>
            <a:r>
              <a:rPr lang="en" sz="1900">
                <a:solidFill>
                  <a:srgbClr val="0D0D0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Refine and Expand the Chatbot capabilities</a:t>
            </a:r>
            <a:endParaRPr b="1" sz="1900">
              <a:solidFill>
                <a:srgbClr val="0D0D0D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ato"/>
              <a:buChar char="■"/>
            </a:pPr>
            <a:r>
              <a:rPr b="1" lang="en" sz="1900">
                <a:solidFill>
                  <a:srgbClr val="0D0D0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Acknowledgments</a:t>
            </a:r>
            <a:r>
              <a:rPr lang="en" sz="1900">
                <a:solidFill>
                  <a:srgbClr val="0D0D0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 Sponsors, Professor, and Team members</a:t>
            </a:r>
            <a:endParaRPr sz="1900">
              <a:solidFill>
                <a:srgbClr val="0D0D0D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ato"/>
              <a:buChar char="■"/>
            </a:pPr>
            <a:r>
              <a:rPr b="1" lang="en" sz="1900">
                <a:solidFill>
                  <a:srgbClr val="0D0D0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Closing Thoughts</a:t>
            </a:r>
            <a:endParaRPr sz="1900">
              <a:solidFill>
                <a:srgbClr val="0D0D0D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marR="50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4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REMARKS</a:t>
            </a:r>
            <a:r>
              <a:rPr lang="en"/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-25" y="4639275"/>
            <a:ext cx="9144000" cy="3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type="title"/>
          </p:nvPr>
        </p:nvSpPr>
        <p:spPr>
          <a:xfrm>
            <a:off x="597000" y="1242433"/>
            <a:ext cx="7950000" cy="8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THANK</a:t>
            </a:r>
            <a:r>
              <a:rPr lang="en" sz="4400"/>
              <a:t> </a:t>
            </a:r>
            <a:r>
              <a:rPr lang="en" sz="4400">
                <a:solidFill>
                  <a:schemeClr val="accent1"/>
                </a:solidFill>
              </a:rPr>
              <a:t>YOU !!!</a:t>
            </a:r>
            <a:endParaRPr sz="4400">
              <a:solidFill>
                <a:schemeClr val="accent1"/>
              </a:solidFill>
            </a:endParaRPr>
          </a:p>
        </p:txBody>
      </p:sp>
      <p:sp>
        <p:nvSpPr>
          <p:cNvPr id="385" name="Google Shape;385;p41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3">
            <a:alphaModFix/>
          </a:blip>
          <a:srcRect b="6461" l="0" r="0" t="11752"/>
          <a:stretch/>
        </p:blipFill>
        <p:spPr>
          <a:xfrm>
            <a:off x="1782750" y="2035750"/>
            <a:ext cx="5439825" cy="27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22248" l="8846" r="19288" t="8528"/>
          <a:stretch/>
        </p:blipFill>
        <p:spPr>
          <a:xfrm flipH="1">
            <a:off x="5231000" y="1272175"/>
            <a:ext cx="2590000" cy="229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>
            <p:ph type="title"/>
          </p:nvPr>
        </p:nvSpPr>
        <p:spPr>
          <a:xfrm>
            <a:off x="597000" y="30019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dk2"/>
                </a:solidFill>
              </a:rPr>
              <a:t>TEAM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2" name="Google Shape;202;p25"/>
          <p:cNvSpPr txBox="1"/>
          <p:nvPr>
            <p:ph idx="4294967295" type="title"/>
          </p:nvPr>
        </p:nvSpPr>
        <p:spPr>
          <a:xfrm>
            <a:off x="5372125" y="831800"/>
            <a:ext cx="1544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Ananya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3" name="Google Shape;203;p25"/>
          <p:cNvSpPr txBox="1"/>
          <p:nvPr>
            <p:ph idx="4294967295" type="subTitle"/>
          </p:nvPr>
        </p:nvSpPr>
        <p:spPr>
          <a:xfrm>
            <a:off x="2408900" y="3884900"/>
            <a:ext cx="17538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Manager/ Data Analyst</a:t>
            </a:r>
            <a:endParaRPr sz="1400"/>
          </a:p>
        </p:txBody>
      </p:sp>
      <p:sp>
        <p:nvSpPr>
          <p:cNvPr id="204" name="Google Shape;204;p25"/>
          <p:cNvSpPr txBox="1"/>
          <p:nvPr>
            <p:ph idx="4294967295" type="title"/>
          </p:nvPr>
        </p:nvSpPr>
        <p:spPr>
          <a:xfrm>
            <a:off x="746475" y="2767125"/>
            <a:ext cx="7449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Vivek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5" name="Google Shape;205;p25"/>
          <p:cNvSpPr txBox="1"/>
          <p:nvPr>
            <p:ph idx="4294967295" type="subTitle"/>
          </p:nvPr>
        </p:nvSpPr>
        <p:spPr>
          <a:xfrm>
            <a:off x="7253525" y="3563314"/>
            <a:ext cx="15444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b="21043" l="13990" r="18519" t="9732"/>
          <a:stretch/>
        </p:blipFill>
        <p:spPr>
          <a:xfrm>
            <a:off x="1491375" y="1225300"/>
            <a:ext cx="2331426" cy="239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2684525" y="3518150"/>
            <a:ext cx="86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Tey</a:t>
            </a: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5168488" y="3518150"/>
            <a:ext cx="99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Titiksha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7597325" y="2506575"/>
            <a:ext cx="74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Chen 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746475" y="3147675"/>
            <a:ext cx="129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Developer/ Research</a:t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6241750" y="747800"/>
            <a:ext cx="14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Programmer/ Research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5230988" y="3884900"/>
            <a:ext cx="129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Research/ User Testing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7505375" y="2831075"/>
            <a:ext cx="119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Research/Data Analyst</a:t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 rot="-10788604">
            <a:off x="3689921" y="1837700"/>
            <a:ext cx="1629009" cy="10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5"/>
          <p:cNvSpPr/>
          <p:nvPr/>
        </p:nvSpPr>
        <p:spPr>
          <a:xfrm rot="11803">
            <a:off x="3624620" y="2892725"/>
            <a:ext cx="1747510" cy="113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5"/>
          <p:cNvSpPr txBox="1"/>
          <p:nvPr>
            <p:ph idx="4294967295" type="subTitle"/>
          </p:nvPr>
        </p:nvSpPr>
        <p:spPr>
          <a:xfrm>
            <a:off x="2006725" y="639950"/>
            <a:ext cx="1364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Leader/ Developer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217" name="Google Shape;217;p25"/>
          <p:cNvSpPr txBox="1"/>
          <p:nvPr>
            <p:ph idx="4294967295" type="title"/>
          </p:nvPr>
        </p:nvSpPr>
        <p:spPr>
          <a:xfrm>
            <a:off x="2959700" y="831800"/>
            <a:ext cx="863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Jhanvi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2596325" y="196988"/>
            <a:ext cx="3359400" cy="66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Why Chatbot</a:t>
            </a:r>
            <a:r>
              <a:rPr lang="en"/>
              <a:t> ?</a:t>
            </a:r>
            <a:endParaRPr sz="3500"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63" y="858200"/>
            <a:ext cx="7704874" cy="397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75" y="746350"/>
            <a:ext cx="8280149" cy="4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>
            <p:ph type="title"/>
          </p:nvPr>
        </p:nvSpPr>
        <p:spPr>
          <a:xfrm>
            <a:off x="2529275" y="127713"/>
            <a:ext cx="3359400" cy="66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</a:t>
            </a:r>
            <a:r>
              <a:rPr lang="en"/>
              <a:t>ith</a:t>
            </a:r>
            <a:r>
              <a:rPr lang="en" sz="3500"/>
              <a:t> Chatbot</a:t>
            </a:r>
            <a:r>
              <a:rPr lang="en"/>
              <a:t> </a:t>
            </a:r>
            <a:endParaRPr sz="3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TABLE </a:t>
            </a:r>
            <a:r>
              <a:rPr lang="en">
                <a:solidFill>
                  <a:schemeClr val="lt2"/>
                </a:solidFill>
              </a:rPr>
              <a:t>OF </a:t>
            </a:r>
            <a:r>
              <a:rPr lang="en">
                <a:solidFill>
                  <a:schemeClr val="accent1"/>
                </a:solidFill>
              </a:rPr>
              <a:t>CONTENTS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5" name="Google Shape;235;p28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236" name="Google Shape;236;p28"/>
          <p:cNvSpPr txBox="1"/>
          <p:nvPr>
            <p:ph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7" name="Google Shape;237;p28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ANALYSIS</a:t>
            </a:r>
            <a:endParaRPr/>
          </a:p>
        </p:txBody>
      </p:sp>
      <p:sp>
        <p:nvSpPr>
          <p:cNvPr id="238" name="Google Shape;238;p28"/>
          <p:cNvSpPr txBox="1"/>
          <p:nvPr>
            <p:ph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9" name="Google Shape;239;p28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240" name="Google Shape;240;p28"/>
          <p:cNvSpPr txBox="1"/>
          <p:nvPr>
            <p:ph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1" name="Google Shape;241;p28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242" name="Google Shape;242;p28"/>
          <p:cNvSpPr txBox="1"/>
          <p:nvPr>
            <p:ph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3" name="Google Shape;243;p28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</a:t>
            </a:r>
            <a:endParaRPr/>
          </a:p>
        </p:txBody>
      </p:sp>
      <p:sp>
        <p:nvSpPr>
          <p:cNvPr id="244" name="Google Shape;244;p28"/>
          <p:cNvSpPr txBox="1"/>
          <p:nvPr>
            <p:ph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5" name="Google Shape;245;p28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 POINTS </a:t>
            </a:r>
            <a:endParaRPr/>
          </a:p>
        </p:txBody>
      </p:sp>
      <p:sp>
        <p:nvSpPr>
          <p:cNvPr id="246" name="Google Shape;246;p28"/>
          <p:cNvSpPr txBox="1"/>
          <p:nvPr>
            <p:ph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247" name="Google Shape;247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1413" l="0" r="0" t="11413"/>
          <a:stretch/>
        </p:blipFill>
        <p:spPr>
          <a:xfrm>
            <a:off x="7044725" y="289425"/>
            <a:ext cx="1714600" cy="13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idx="1" type="subTitle"/>
          </p:nvPr>
        </p:nvSpPr>
        <p:spPr>
          <a:xfrm>
            <a:off x="4649200" y="3094425"/>
            <a:ext cx="4376700" cy="18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project is sponsored by Lab of Inclusive Entrepreneurship (NL4IE) at Northeastern University.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NL4IE endeavors to support economic developments of small businesses with a focus on empowering entrepreneurs facing disadvantages. </a:t>
            </a:r>
            <a:endParaRPr/>
          </a:p>
        </p:txBody>
      </p:sp>
      <p:sp>
        <p:nvSpPr>
          <p:cNvPr id="253" name="Google Shape;253;p29"/>
          <p:cNvSpPr txBox="1"/>
          <p:nvPr>
            <p:ph type="ctrTitle"/>
          </p:nvPr>
        </p:nvSpPr>
        <p:spPr>
          <a:xfrm>
            <a:off x="412900" y="882650"/>
            <a:ext cx="3407700" cy="20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SPONSOR’S </a:t>
            </a:r>
            <a:r>
              <a:rPr lang="en" sz="3500"/>
              <a:t>BACKGROUND </a:t>
            </a:r>
            <a:r>
              <a:rPr lang="en" sz="3500">
                <a:solidFill>
                  <a:schemeClr val="lt1"/>
                </a:solidFill>
              </a:rPr>
              <a:t>INFORMATION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21" y="805825"/>
            <a:ext cx="1798329" cy="18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5041075" y="2583225"/>
            <a:ext cx="1927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Dr. Youngbok Ryu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7242650" y="2583225"/>
            <a:ext cx="1707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Dr. Carl Zangerl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 rotWithShape="1">
          <a:blip r:embed="rId4">
            <a:alphaModFix/>
          </a:blip>
          <a:srcRect b="-2630" l="0" r="0" t="2630"/>
          <a:stretch/>
        </p:blipFill>
        <p:spPr>
          <a:xfrm>
            <a:off x="5041075" y="832900"/>
            <a:ext cx="1856700" cy="18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675" y="92475"/>
            <a:ext cx="2990886" cy="6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344375" y="130525"/>
            <a:ext cx="46257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ABOUT THE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PROJECT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307100" y="1056250"/>
            <a:ext cx="50679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          </a:t>
            </a:r>
            <a: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Sarala"/>
                <a:ea typeface="Sarala"/>
                <a:cs typeface="Sarala"/>
                <a:sym typeface="Sarala"/>
              </a:rPr>
              <a:t>Findings: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 and diverse businesses lacks awareness of the bidding/contracting opportunities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Unorganized data scattered across various locations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           Goal:</a:t>
            </a:r>
            <a:endParaRPr b="1" sz="1700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Chatbot to drive the </a:t>
            </a: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small business participation in university market competition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highlight>
                <a:srgbClr val="FFFFFF"/>
              </a:highlight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highlight>
                <a:srgbClr val="FFFFFF"/>
              </a:highlight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highlight>
                <a:srgbClr val="FFFFFF"/>
              </a:highlight>
              <a:latin typeface="Sarala"/>
              <a:ea typeface="Sarala"/>
              <a:cs typeface="Sarala"/>
              <a:sym typeface="Saral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30"/>
          <p:cNvGrpSpPr/>
          <p:nvPr/>
        </p:nvGrpSpPr>
        <p:grpSpPr>
          <a:xfrm>
            <a:off x="450531" y="1109791"/>
            <a:ext cx="355526" cy="354586"/>
            <a:chOff x="-33646250" y="3586425"/>
            <a:chExt cx="293000" cy="292225"/>
          </a:xfrm>
        </p:grpSpPr>
        <p:sp>
          <p:nvSpPr>
            <p:cNvPr id="266" name="Google Shape;266;p30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30"/>
          <p:cNvGrpSpPr/>
          <p:nvPr/>
        </p:nvGrpSpPr>
        <p:grpSpPr>
          <a:xfrm flipH="1">
            <a:off x="423877" y="2951549"/>
            <a:ext cx="382177" cy="330924"/>
            <a:chOff x="6543825" y="3197455"/>
            <a:chExt cx="296975" cy="279970"/>
          </a:xfrm>
        </p:grpSpPr>
        <p:sp>
          <p:nvSpPr>
            <p:cNvPr id="269" name="Google Shape;269;p30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6734464" y="319745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</p:grpSp>
      <p:pic>
        <p:nvPicPr>
          <p:cNvPr id="276" name="Google Shape;276;p30"/>
          <p:cNvPicPr preferRelativeResize="0"/>
          <p:nvPr/>
        </p:nvPicPr>
        <p:blipFill rotWithShape="1">
          <a:blip r:embed="rId3">
            <a:alphaModFix/>
          </a:blip>
          <a:srcRect b="14254" l="15393" r="15393" t="14261"/>
          <a:stretch/>
        </p:blipFill>
        <p:spPr>
          <a:xfrm>
            <a:off x="5202400" y="845825"/>
            <a:ext cx="3576074" cy="36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</a:t>
            </a:r>
            <a:r>
              <a:rPr lang="en"/>
              <a:t> RESEARCH</a:t>
            </a:r>
            <a:r>
              <a:rPr lang="en"/>
              <a:t> ANALYSIS</a:t>
            </a:r>
            <a:endParaRPr/>
          </a:p>
        </p:txBody>
      </p:sp>
      <p:sp>
        <p:nvSpPr>
          <p:cNvPr id="282" name="Google Shape;282;p31"/>
          <p:cNvSpPr txBox="1"/>
          <p:nvPr>
            <p:ph type="title"/>
          </p:nvPr>
        </p:nvSpPr>
        <p:spPr>
          <a:xfrm>
            <a:off x="305200" y="1798997"/>
            <a:ext cx="2190900" cy="9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User Experience Testing</a:t>
            </a:r>
            <a:endParaRPr sz="2200"/>
          </a:p>
        </p:txBody>
      </p:sp>
      <p:sp>
        <p:nvSpPr>
          <p:cNvPr id="283" name="Google Shape;283;p31"/>
          <p:cNvSpPr txBox="1"/>
          <p:nvPr>
            <p:ph idx="2" type="title"/>
          </p:nvPr>
        </p:nvSpPr>
        <p:spPr>
          <a:xfrm>
            <a:off x="202325" y="3490855"/>
            <a:ext cx="21909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Web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Scraping</a:t>
            </a:r>
            <a:endParaRPr sz="2200"/>
          </a:p>
        </p:txBody>
      </p:sp>
      <p:sp>
        <p:nvSpPr>
          <p:cNvPr id="284" name="Google Shape;284;p31"/>
          <p:cNvSpPr txBox="1"/>
          <p:nvPr>
            <p:ph idx="4" type="title"/>
          </p:nvPr>
        </p:nvSpPr>
        <p:spPr>
          <a:xfrm>
            <a:off x="6221150" y="1799988"/>
            <a:ext cx="2460600" cy="7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</a:rPr>
              <a:t>Content Analysis</a:t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285" name="Google Shape;285;p31"/>
          <p:cNvSpPr txBox="1"/>
          <p:nvPr>
            <p:ph idx="6" type="title"/>
          </p:nvPr>
        </p:nvSpPr>
        <p:spPr>
          <a:xfrm>
            <a:off x="6252100" y="3274155"/>
            <a:ext cx="2190900" cy="7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Collection</a:t>
            </a:r>
            <a:endParaRPr sz="2200"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5363264" y="1757951"/>
            <a:ext cx="1029379" cy="995676"/>
            <a:chOff x="4762787" y="2130600"/>
            <a:chExt cx="882300" cy="882300"/>
          </a:xfrm>
        </p:grpSpPr>
        <p:sp>
          <p:nvSpPr>
            <p:cNvPr id="287" name="Google Shape;287;p31"/>
            <p:cNvSpPr/>
            <p:nvPr/>
          </p:nvSpPr>
          <p:spPr>
            <a:xfrm>
              <a:off x="4762787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31"/>
            <p:cNvGrpSpPr/>
            <p:nvPr/>
          </p:nvGrpSpPr>
          <p:grpSpPr>
            <a:xfrm>
              <a:off x="4995524" y="2363506"/>
              <a:ext cx="416820" cy="416475"/>
              <a:chOff x="1310075" y="3980250"/>
              <a:chExt cx="297750" cy="297525"/>
            </a:xfrm>
          </p:grpSpPr>
          <p:sp>
            <p:nvSpPr>
              <p:cNvPr id="289" name="Google Shape;289;p31"/>
              <p:cNvSpPr/>
              <p:nvPr/>
            </p:nvSpPr>
            <p:spPr>
              <a:xfrm>
                <a:off x="1310075" y="3980250"/>
                <a:ext cx="297750" cy="297525"/>
              </a:xfrm>
              <a:custGeom>
                <a:rect b="b" l="l" r="r" t="t"/>
                <a:pathLst>
                  <a:path extrusionOk="0" h="11901" w="11910">
                    <a:moveTo>
                      <a:pt x="3844" y="4946"/>
                    </a:moveTo>
                    <a:cubicBezTo>
                      <a:pt x="4033" y="4946"/>
                      <a:pt x="4190" y="5104"/>
                      <a:pt x="4190" y="5293"/>
                    </a:cubicBezTo>
                    <a:lnTo>
                      <a:pt x="4190" y="6679"/>
                    </a:lnTo>
                    <a:cubicBezTo>
                      <a:pt x="4190" y="6868"/>
                      <a:pt x="4033" y="7026"/>
                      <a:pt x="3844" y="7026"/>
                    </a:cubicBezTo>
                    <a:lnTo>
                      <a:pt x="2458" y="7026"/>
                    </a:lnTo>
                    <a:cubicBezTo>
                      <a:pt x="2269" y="7026"/>
                      <a:pt x="2111" y="6868"/>
                      <a:pt x="2111" y="6679"/>
                    </a:cubicBezTo>
                    <a:lnTo>
                      <a:pt x="2111" y="5293"/>
                    </a:lnTo>
                    <a:cubicBezTo>
                      <a:pt x="2111" y="5104"/>
                      <a:pt x="2269" y="4946"/>
                      <a:pt x="2458" y="4946"/>
                    </a:cubicBezTo>
                    <a:close/>
                    <a:moveTo>
                      <a:pt x="6616" y="3560"/>
                    </a:moveTo>
                    <a:cubicBezTo>
                      <a:pt x="6837" y="3560"/>
                      <a:pt x="6994" y="3718"/>
                      <a:pt x="6994" y="3907"/>
                    </a:cubicBezTo>
                    <a:lnTo>
                      <a:pt x="6994" y="6679"/>
                    </a:lnTo>
                    <a:cubicBezTo>
                      <a:pt x="6994" y="6868"/>
                      <a:pt x="6837" y="7026"/>
                      <a:pt x="6616" y="7026"/>
                    </a:cubicBezTo>
                    <a:lnTo>
                      <a:pt x="5262" y="7026"/>
                    </a:lnTo>
                    <a:cubicBezTo>
                      <a:pt x="5041" y="7026"/>
                      <a:pt x="4884" y="6868"/>
                      <a:pt x="4884" y="6679"/>
                    </a:cubicBezTo>
                    <a:lnTo>
                      <a:pt x="4884" y="3907"/>
                    </a:lnTo>
                    <a:cubicBezTo>
                      <a:pt x="4884" y="3718"/>
                      <a:pt x="5041" y="3560"/>
                      <a:pt x="5262" y="3560"/>
                    </a:cubicBezTo>
                    <a:close/>
                    <a:moveTo>
                      <a:pt x="9389" y="2174"/>
                    </a:moveTo>
                    <a:cubicBezTo>
                      <a:pt x="9578" y="2174"/>
                      <a:pt x="9735" y="2331"/>
                      <a:pt x="9735" y="2520"/>
                    </a:cubicBezTo>
                    <a:lnTo>
                      <a:pt x="9735" y="6679"/>
                    </a:lnTo>
                    <a:cubicBezTo>
                      <a:pt x="9735" y="6868"/>
                      <a:pt x="9578" y="7026"/>
                      <a:pt x="9389" y="7026"/>
                    </a:cubicBezTo>
                    <a:lnTo>
                      <a:pt x="8003" y="7026"/>
                    </a:lnTo>
                    <a:cubicBezTo>
                      <a:pt x="7813" y="7026"/>
                      <a:pt x="7656" y="6868"/>
                      <a:pt x="7656" y="6679"/>
                    </a:cubicBezTo>
                    <a:lnTo>
                      <a:pt x="7656" y="2520"/>
                    </a:lnTo>
                    <a:cubicBezTo>
                      <a:pt x="7656" y="2331"/>
                      <a:pt x="7813" y="2174"/>
                      <a:pt x="8003" y="2174"/>
                    </a:cubicBezTo>
                    <a:close/>
                    <a:moveTo>
                      <a:pt x="5577" y="8412"/>
                    </a:moveTo>
                    <a:lnTo>
                      <a:pt x="5577" y="9105"/>
                    </a:lnTo>
                    <a:lnTo>
                      <a:pt x="5167" y="9105"/>
                    </a:lnTo>
                    <a:lnTo>
                      <a:pt x="5451" y="8412"/>
                    </a:lnTo>
                    <a:close/>
                    <a:moveTo>
                      <a:pt x="6396" y="8412"/>
                    </a:moveTo>
                    <a:lnTo>
                      <a:pt x="6679" y="9105"/>
                    </a:lnTo>
                    <a:lnTo>
                      <a:pt x="6270" y="9105"/>
                    </a:lnTo>
                    <a:lnTo>
                      <a:pt x="6270" y="8412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8" y="158"/>
                      <a:pt x="5608" y="378"/>
                    </a:cubicBezTo>
                    <a:lnTo>
                      <a:pt x="5608" y="725"/>
                    </a:lnTo>
                    <a:lnTo>
                      <a:pt x="347" y="725"/>
                    </a:lnTo>
                    <a:cubicBezTo>
                      <a:pt x="158" y="725"/>
                      <a:pt x="0" y="882"/>
                      <a:pt x="0" y="1071"/>
                    </a:cubicBezTo>
                    <a:cubicBezTo>
                      <a:pt x="0" y="1260"/>
                      <a:pt x="158" y="1418"/>
                      <a:pt x="347" y="1418"/>
                    </a:cubicBezTo>
                    <a:lnTo>
                      <a:pt x="725" y="1418"/>
                    </a:lnTo>
                    <a:lnTo>
                      <a:pt x="725" y="7719"/>
                    </a:lnTo>
                    <a:lnTo>
                      <a:pt x="378" y="7719"/>
                    </a:lnTo>
                    <a:cubicBezTo>
                      <a:pt x="158" y="7719"/>
                      <a:pt x="0" y="7876"/>
                      <a:pt x="0" y="8097"/>
                    </a:cubicBezTo>
                    <a:cubicBezTo>
                      <a:pt x="0" y="8286"/>
                      <a:pt x="158" y="8443"/>
                      <a:pt x="378" y="8443"/>
                    </a:cubicBezTo>
                    <a:lnTo>
                      <a:pt x="4726" y="8443"/>
                    </a:lnTo>
                    <a:lnTo>
                      <a:pt x="3560" y="11436"/>
                    </a:lnTo>
                    <a:cubicBezTo>
                      <a:pt x="3466" y="11625"/>
                      <a:pt x="3560" y="11814"/>
                      <a:pt x="3749" y="11877"/>
                    </a:cubicBezTo>
                    <a:cubicBezTo>
                      <a:pt x="3788" y="11893"/>
                      <a:pt x="3831" y="11901"/>
                      <a:pt x="3876" y="11901"/>
                    </a:cubicBezTo>
                    <a:cubicBezTo>
                      <a:pt x="4016" y="11901"/>
                      <a:pt x="4167" y="11824"/>
                      <a:pt x="4190" y="11657"/>
                    </a:cubicBezTo>
                    <a:lnTo>
                      <a:pt x="4947" y="9830"/>
                    </a:lnTo>
                    <a:lnTo>
                      <a:pt x="5608" y="9830"/>
                    </a:lnTo>
                    <a:lnTo>
                      <a:pt x="5608" y="10838"/>
                    </a:lnTo>
                    <a:cubicBezTo>
                      <a:pt x="5608" y="11027"/>
                      <a:pt x="5766" y="11184"/>
                      <a:pt x="5955" y="11184"/>
                    </a:cubicBezTo>
                    <a:cubicBezTo>
                      <a:pt x="6144" y="11184"/>
                      <a:pt x="6301" y="11027"/>
                      <a:pt x="6301" y="10838"/>
                    </a:cubicBezTo>
                    <a:lnTo>
                      <a:pt x="6301" y="9830"/>
                    </a:lnTo>
                    <a:lnTo>
                      <a:pt x="6994" y="9830"/>
                    </a:lnTo>
                    <a:lnTo>
                      <a:pt x="7719" y="11657"/>
                    </a:lnTo>
                    <a:cubicBezTo>
                      <a:pt x="7791" y="11824"/>
                      <a:pt x="7916" y="11901"/>
                      <a:pt x="8042" y="11901"/>
                    </a:cubicBezTo>
                    <a:cubicBezTo>
                      <a:pt x="8082" y="11901"/>
                      <a:pt x="8122" y="11893"/>
                      <a:pt x="8160" y="11877"/>
                    </a:cubicBezTo>
                    <a:cubicBezTo>
                      <a:pt x="8349" y="11783"/>
                      <a:pt x="8444" y="11594"/>
                      <a:pt x="8349" y="11436"/>
                    </a:cubicBezTo>
                    <a:lnTo>
                      <a:pt x="7183" y="8443"/>
                    </a:lnTo>
                    <a:lnTo>
                      <a:pt x="11531" y="8443"/>
                    </a:lnTo>
                    <a:cubicBezTo>
                      <a:pt x="11752" y="8443"/>
                      <a:pt x="11909" y="8286"/>
                      <a:pt x="11909" y="8097"/>
                    </a:cubicBezTo>
                    <a:cubicBezTo>
                      <a:pt x="11909" y="7876"/>
                      <a:pt x="11752" y="7719"/>
                      <a:pt x="11531" y="7719"/>
                    </a:cubicBezTo>
                    <a:lnTo>
                      <a:pt x="11185" y="7719"/>
                    </a:lnTo>
                    <a:lnTo>
                      <a:pt x="11185" y="1418"/>
                    </a:lnTo>
                    <a:lnTo>
                      <a:pt x="11531" y="1418"/>
                    </a:lnTo>
                    <a:cubicBezTo>
                      <a:pt x="11752" y="1418"/>
                      <a:pt x="11909" y="1260"/>
                      <a:pt x="11909" y="1071"/>
                    </a:cubicBezTo>
                    <a:cubicBezTo>
                      <a:pt x="11909" y="882"/>
                      <a:pt x="11752" y="725"/>
                      <a:pt x="11531" y="725"/>
                    </a:cubicBezTo>
                    <a:lnTo>
                      <a:pt x="6301" y="725"/>
                    </a:lnTo>
                    <a:lnTo>
                      <a:pt x="6301" y="378"/>
                    </a:lnTo>
                    <a:cubicBezTo>
                      <a:pt x="6301" y="158"/>
                      <a:pt x="6144" y="0"/>
                      <a:pt x="5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1449475" y="4086575"/>
                <a:ext cx="17350" cy="52000"/>
              </a:xfrm>
              <a:custGeom>
                <a:rect b="b" l="l" r="r" t="t"/>
                <a:pathLst>
                  <a:path extrusionOk="0" h="2080" w="694">
                    <a:moveTo>
                      <a:pt x="1" y="0"/>
                    </a:moveTo>
                    <a:lnTo>
                      <a:pt x="1" y="2080"/>
                    </a:lnTo>
                    <a:lnTo>
                      <a:pt x="694" y="2080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1380175" y="4121225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0" y="0"/>
                    </a:moveTo>
                    <a:lnTo>
                      <a:pt x="0" y="694"/>
                    </a:lnTo>
                    <a:lnTo>
                      <a:pt x="693" y="694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1518800" y="4051925"/>
                <a:ext cx="18125" cy="86650"/>
              </a:xfrm>
              <a:custGeom>
                <a:rect b="b" l="l" r="r" t="t"/>
                <a:pathLst>
                  <a:path extrusionOk="0" h="3466" w="725">
                    <a:moveTo>
                      <a:pt x="0" y="0"/>
                    </a:moveTo>
                    <a:lnTo>
                      <a:pt x="0" y="3466"/>
                    </a:lnTo>
                    <a:lnTo>
                      <a:pt x="725" y="346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3" name="Google Shape;293;p31"/>
          <p:cNvGrpSpPr/>
          <p:nvPr/>
        </p:nvGrpSpPr>
        <p:grpSpPr>
          <a:xfrm>
            <a:off x="2445936" y="3274140"/>
            <a:ext cx="1095640" cy="995676"/>
            <a:chOff x="3492962" y="3532875"/>
            <a:chExt cx="882300" cy="882300"/>
          </a:xfrm>
        </p:grpSpPr>
        <p:sp>
          <p:nvSpPr>
            <p:cNvPr id="294" name="Google Shape;294;p31"/>
            <p:cNvSpPr/>
            <p:nvPr/>
          </p:nvSpPr>
          <p:spPr>
            <a:xfrm>
              <a:off x="3492962" y="3532875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" name="Google Shape;295;p31"/>
            <p:cNvGrpSpPr/>
            <p:nvPr/>
          </p:nvGrpSpPr>
          <p:grpSpPr>
            <a:xfrm>
              <a:off x="3732420" y="3767296"/>
              <a:ext cx="412376" cy="413466"/>
              <a:chOff x="1674750" y="3254050"/>
              <a:chExt cx="294575" cy="295375"/>
            </a:xfrm>
          </p:grpSpPr>
          <p:sp>
            <p:nvSpPr>
              <p:cNvPr id="296" name="Google Shape;296;p31"/>
              <p:cNvSpPr/>
              <p:nvPr/>
            </p:nvSpPr>
            <p:spPr>
              <a:xfrm>
                <a:off x="1691275" y="3351700"/>
                <a:ext cx="278050" cy="197725"/>
              </a:xfrm>
              <a:custGeom>
                <a:rect b="b" l="l" r="r" t="t"/>
                <a:pathLst>
                  <a:path extrusionOk="0" h="7909" w="11122">
                    <a:moveTo>
                      <a:pt x="10535" y="0"/>
                    </a:moveTo>
                    <a:cubicBezTo>
                      <a:pt x="10489" y="0"/>
                      <a:pt x="10442" y="10"/>
                      <a:pt x="10397" y="33"/>
                    </a:cubicBezTo>
                    <a:cubicBezTo>
                      <a:pt x="10208" y="64"/>
                      <a:pt x="10114" y="253"/>
                      <a:pt x="10177" y="474"/>
                    </a:cubicBezTo>
                    <a:cubicBezTo>
                      <a:pt x="10334" y="978"/>
                      <a:pt x="10429" y="1482"/>
                      <a:pt x="10429" y="1986"/>
                    </a:cubicBezTo>
                    <a:cubicBezTo>
                      <a:pt x="10429" y="4885"/>
                      <a:pt x="8066" y="7247"/>
                      <a:pt x="5199" y="7247"/>
                    </a:cubicBezTo>
                    <a:cubicBezTo>
                      <a:pt x="3561" y="7247"/>
                      <a:pt x="2017" y="6397"/>
                      <a:pt x="1072" y="5137"/>
                    </a:cubicBezTo>
                    <a:lnTo>
                      <a:pt x="1733" y="5137"/>
                    </a:lnTo>
                    <a:cubicBezTo>
                      <a:pt x="1922" y="5137"/>
                      <a:pt x="2080" y="4979"/>
                      <a:pt x="2080" y="4790"/>
                    </a:cubicBezTo>
                    <a:cubicBezTo>
                      <a:pt x="2080" y="4601"/>
                      <a:pt x="1922" y="4443"/>
                      <a:pt x="1733" y="4443"/>
                    </a:cubicBezTo>
                    <a:lnTo>
                      <a:pt x="347" y="4443"/>
                    </a:lnTo>
                    <a:cubicBezTo>
                      <a:pt x="158" y="4443"/>
                      <a:pt x="1" y="4601"/>
                      <a:pt x="1" y="4790"/>
                    </a:cubicBezTo>
                    <a:lnTo>
                      <a:pt x="1" y="6176"/>
                    </a:lnTo>
                    <a:cubicBezTo>
                      <a:pt x="1" y="6365"/>
                      <a:pt x="158" y="6523"/>
                      <a:pt x="347" y="6523"/>
                    </a:cubicBezTo>
                    <a:cubicBezTo>
                      <a:pt x="536" y="6523"/>
                      <a:pt x="694" y="6365"/>
                      <a:pt x="694" y="6176"/>
                    </a:cubicBezTo>
                    <a:lnTo>
                      <a:pt x="694" y="5767"/>
                    </a:lnTo>
                    <a:cubicBezTo>
                      <a:pt x="1796" y="7090"/>
                      <a:pt x="3466" y="7909"/>
                      <a:pt x="5199" y="7909"/>
                    </a:cubicBezTo>
                    <a:cubicBezTo>
                      <a:pt x="8412" y="7909"/>
                      <a:pt x="11122" y="5231"/>
                      <a:pt x="11122" y="1986"/>
                    </a:cubicBezTo>
                    <a:cubicBezTo>
                      <a:pt x="11122" y="1419"/>
                      <a:pt x="10996" y="820"/>
                      <a:pt x="10838" y="222"/>
                    </a:cubicBezTo>
                    <a:cubicBezTo>
                      <a:pt x="10814" y="102"/>
                      <a:pt x="10681" y="0"/>
                      <a:pt x="10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1674750" y="3254050"/>
                <a:ext cx="277250" cy="197900"/>
              </a:xfrm>
              <a:custGeom>
                <a:rect b="b" l="l" r="r" t="t"/>
                <a:pathLst>
                  <a:path extrusionOk="0" h="7916" w="11090">
                    <a:moveTo>
                      <a:pt x="5891" y="1"/>
                    </a:moveTo>
                    <a:cubicBezTo>
                      <a:pt x="2678" y="1"/>
                      <a:pt x="0" y="2679"/>
                      <a:pt x="0" y="5892"/>
                    </a:cubicBezTo>
                    <a:cubicBezTo>
                      <a:pt x="0" y="6491"/>
                      <a:pt x="126" y="7089"/>
                      <a:pt x="284" y="7656"/>
                    </a:cubicBezTo>
                    <a:cubicBezTo>
                      <a:pt x="310" y="7842"/>
                      <a:pt x="448" y="7916"/>
                      <a:pt x="604" y="7916"/>
                    </a:cubicBezTo>
                    <a:cubicBezTo>
                      <a:pt x="633" y="7916"/>
                      <a:pt x="663" y="7913"/>
                      <a:pt x="693" y="7908"/>
                    </a:cubicBezTo>
                    <a:cubicBezTo>
                      <a:pt x="882" y="7877"/>
                      <a:pt x="977" y="7656"/>
                      <a:pt x="945" y="7467"/>
                    </a:cubicBezTo>
                    <a:cubicBezTo>
                      <a:pt x="788" y="6963"/>
                      <a:pt x="662" y="6459"/>
                      <a:pt x="662" y="5892"/>
                    </a:cubicBezTo>
                    <a:cubicBezTo>
                      <a:pt x="662" y="3025"/>
                      <a:pt x="3025" y="662"/>
                      <a:pt x="5891" y="662"/>
                    </a:cubicBezTo>
                    <a:cubicBezTo>
                      <a:pt x="7561" y="662"/>
                      <a:pt x="9105" y="1481"/>
                      <a:pt x="10050" y="2742"/>
                    </a:cubicBezTo>
                    <a:lnTo>
                      <a:pt x="9357" y="2742"/>
                    </a:lnTo>
                    <a:cubicBezTo>
                      <a:pt x="9168" y="2742"/>
                      <a:pt x="9010" y="2899"/>
                      <a:pt x="9010" y="3088"/>
                    </a:cubicBezTo>
                    <a:cubicBezTo>
                      <a:pt x="9010" y="3309"/>
                      <a:pt x="9168" y="3466"/>
                      <a:pt x="9357" y="3466"/>
                    </a:cubicBezTo>
                    <a:lnTo>
                      <a:pt x="10743" y="3466"/>
                    </a:lnTo>
                    <a:cubicBezTo>
                      <a:pt x="10932" y="3466"/>
                      <a:pt x="11090" y="3309"/>
                      <a:pt x="11090" y="3088"/>
                    </a:cubicBezTo>
                    <a:lnTo>
                      <a:pt x="11090" y="1733"/>
                    </a:lnTo>
                    <a:cubicBezTo>
                      <a:pt x="11090" y="1513"/>
                      <a:pt x="10932" y="1355"/>
                      <a:pt x="10743" y="1355"/>
                    </a:cubicBezTo>
                    <a:cubicBezTo>
                      <a:pt x="10554" y="1355"/>
                      <a:pt x="10397" y="1513"/>
                      <a:pt x="10397" y="1733"/>
                    </a:cubicBezTo>
                    <a:lnTo>
                      <a:pt x="10397" y="2111"/>
                    </a:lnTo>
                    <a:cubicBezTo>
                      <a:pt x="9294" y="820"/>
                      <a:pt x="7624" y="1"/>
                      <a:pt x="58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1727500" y="3306825"/>
                <a:ext cx="189075" cy="189050"/>
              </a:xfrm>
              <a:custGeom>
                <a:rect b="b" l="l" r="r" t="t"/>
                <a:pathLst>
                  <a:path extrusionOk="0" h="7562" w="7563">
                    <a:moveTo>
                      <a:pt x="3750" y="2048"/>
                    </a:moveTo>
                    <a:cubicBezTo>
                      <a:pt x="3939" y="2048"/>
                      <a:pt x="4097" y="2206"/>
                      <a:pt x="4097" y="2426"/>
                    </a:cubicBezTo>
                    <a:lnTo>
                      <a:pt x="4097" y="3435"/>
                    </a:lnTo>
                    <a:lnTo>
                      <a:pt x="4475" y="3435"/>
                    </a:lnTo>
                    <a:cubicBezTo>
                      <a:pt x="4664" y="3435"/>
                      <a:pt x="4821" y="3592"/>
                      <a:pt x="4821" y="3781"/>
                    </a:cubicBezTo>
                    <a:cubicBezTo>
                      <a:pt x="4821" y="4002"/>
                      <a:pt x="4664" y="4159"/>
                      <a:pt x="4475" y="4159"/>
                    </a:cubicBezTo>
                    <a:lnTo>
                      <a:pt x="3750" y="4159"/>
                    </a:lnTo>
                    <a:cubicBezTo>
                      <a:pt x="3561" y="4159"/>
                      <a:pt x="3403" y="4002"/>
                      <a:pt x="3403" y="3781"/>
                    </a:cubicBezTo>
                    <a:lnTo>
                      <a:pt x="3403" y="2426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3435" y="0"/>
                    </a:moveTo>
                    <a:cubicBezTo>
                      <a:pt x="2647" y="95"/>
                      <a:pt x="1923" y="410"/>
                      <a:pt x="1356" y="883"/>
                    </a:cubicBezTo>
                    <a:lnTo>
                      <a:pt x="2049" y="1576"/>
                    </a:lnTo>
                    <a:cubicBezTo>
                      <a:pt x="2175" y="1702"/>
                      <a:pt x="2175" y="1954"/>
                      <a:pt x="2049" y="2048"/>
                    </a:cubicBezTo>
                    <a:cubicBezTo>
                      <a:pt x="1986" y="2111"/>
                      <a:pt x="1899" y="2143"/>
                      <a:pt x="1812" y="2143"/>
                    </a:cubicBezTo>
                    <a:cubicBezTo>
                      <a:pt x="1726" y="2143"/>
                      <a:pt x="1639" y="2111"/>
                      <a:pt x="1576" y="2048"/>
                    </a:cubicBezTo>
                    <a:lnTo>
                      <a:pt x="883" y="1355"/>
                    </a:lnTo>
                    <a:cubicBezTo>
                      <a:pt x="410" y="1922"/>
                      <a:pt x="95" y="2647"/>
                      <a:pt x="1" y="3435"/>
                    </a:cubicBezTo>
                    <a:lnTo>
                      <a:pt x="1041" y="3435"/>
                    </a:lnTo>
                    <a:cubicBezTo>
                      <a:pt x="1230" y="3435"/>
                      <a:pt x="1387" y="3592"/>
                      <a:pt x="1387" y="3781"/>
                    </a:cubicBezTo>
                    <a:cubicBezTo>
                      <a:pt x="1387" y="3970"/>
                      <a:pt x="1230" y="4128"/>
                      <a:pt x="1041" y="4128"/>
                    </a:cubicBezTo>
                    <a:lnTo>
                      <a:pt x="1" y="4128"/>
                    </a:lnTo>
                    <a:cubicBezTo>
                      <a:pt x="95" y="4915"/>
                      <a:pt x="410" y="5640"/>
                      <a:pt x="883" y="6238"/>
                    </a:cubicBezTo>
                    <a:lnTo>
                      <a:pt x="1576" y="5514"/>
                    </a:lnTo>
                    <a:cubicBezTo>
                      <a:pt x="1639" y="5451"/>
                      <a:pt x="1734" y="5419"/>
                      <a:pt x="1824" y="5419"/>
                    </a:cubicBezTo>
                    <a:cubicBezTo>
                      <a:pt x="1915" y="5419"/>
                      <a:pt x="2001" y="5451"/>
                      <a:pt x="2049" y="5514"/>
                    </a:cubicBezTo>
                    <a:cubicBezTo>
                      <a:pt x="2175" y="5640"/>
                      <a:pt x="2175" y="5860"/>
                      <a:pt x="2049" y="5986"/>
                    </a:cubicBezTo>
                    <a:lnTo>
                      <a:pt x="1356" y="6711"/>
                    </a:lnTo>
                    <a:cubicBezTo>
                      <a:pt x="1923" y="7184"/>
                      <a:pt x="2647" y="7499"/>
                      <a:pt x="3435" y="7562"/>
                    </a:cubicBezTo>
                    <a:lnTo>
                      <a:pt x="3435" y="6553"/>
                    </a:lnTo>
                    <a:cubicBezTo>
                      <a:pt x="3435" y="6333"/>
                      <a:pt x="3592" y="6175"/>
                      <a:pt x="3781" y="6175"/>
                    </a:cubicBezTo>
                    <a:cubicBezTo>
                      <a:pt x="4002" y="6175"/>
                      <a:pt x="4160" y="6333"/>
                      <a:pt x="4160" y="6553"/>
                    </a:cubicBezTo>
                    <a:lnTo>
                      <a:pt x="4160" y="7562"/>
                    </a:lnTo>
                    <a:cubicBezTo>
                      <a:pt x="4947" y="7499"/>
                      <a:pt x="5640" y="7184"/>
                      <a:pt x="6239" y="6711"/>
                    </a:cubicBezTo>
                    <a:lnTo>
                      <a:pt x="5514" y="5986"/>
                    </a:lnTo>
                    <a:cubicBezTo>
                      <a:pt x="5420" y="5860"/>
                      <a:pt x="5420" y="5640"/>
                      <a:pt x="5514" y="5514"/>
                    </a:cubicBezTo>
                    <a:cubicBezTo>
                      <a:pt x="5577" y="5451"/>
                      <a:pt x="5672" y="5419"/>
                      <a:pt x="5762" y="5419"/>
                    </a:cubicBezTo>
                    <a:cubicBezTo>
                      <a:pt x="5853" y="5419"/>
                      <a:pt x="5940" y="5451"/>
                      <a:pt x="5987" y="5514"/>
                    </a:cubicBezTo>
                    <a:lnTo>
                      <a:pt x="6711" y="6238"/>
                    </a:lnTo>
                    <a:cubicBezTo>
                      <a:pt x="7184" y="5640"/>
                      <a:pt x="7499" y="4915"/>
                      <a:pt x="7562" y="4128"/>
                    </a:cubicBezTo>
                    <a:lnTo>
                      <a:pt x="6554" y="4128"/>
                    </a:lnTo>
                    <a:cubicBezTo>
                      <a:pt x="6365" y="4128"/>
                      <a:pt x="6207" y="3970"/>
                      <a:pt x="6207" y="3781"/>
                    </a:cubicBezTo>
                    <a:cubicBezTo>
                      <a:pt x="6207" y="3592"/>
                      <a:pt x="6365" y="3435"/>
                      <a:pt x="6554" y="3435"/>
                    </a:cubicBezTo>
                    <a:lnTo>
                      <a:pt x="7562" y="3435"/>
                    </a:lnTo>
                    <a:cubicBezTo>
                      <a:pt x="7499" y="2647"/>
                      <a:pt x="7184" y="1922"/>
                      <a:pt x="6711" y="1355"/>
                    </a:cubicBezTo>
                    <a:lnTo>
                      <a:pt x="5987" y="2048"/>
                    </a:lnTo>
                    <a:cubicBezTo>
                      <a:pt x="5940" y="2111"/>
                      <a:pt x="5853" y="2143"/>
                      <a:pt x="5762" y="2143"/>
                    </a:cubicBezTo>
                    <a:cubicBezTo>
                      <a:pt x="5672" y="2143"/>
                      <a:pt x="5577" y="2111"/>
                      <a:pt x="5514" y="2048"/>
                    </a:cubicBezTo>
                    <a:cubicBezTo>
                      <a:pt x="5420" y="1922"/>
                      <a:pt x="5420" y="1702"/>
                      <a:pt x="5514" y="1576"/>
                    </a:cubicBezTo>
                    <a:lnTo>
                      <a:pt x="6239" y="883"/>
                    </a:lnTo>
                    <a:cubicBezTo>
                      <a:pt x="5640" y="410"/>
                      <a:pt x="4947" y="95"/>
                      <a:pt x="4160" y="0"/>
                    </a:cubicBezTo>
                    <a:lnTo>
                      <a:pt x="4160" y="1040"/>
                    </a:lnTo>
                    <a:cubicBezTo>
                      <a:pt x="4160" y="1229"/>
                      <a:pt x="4002" y="1387"/>
                      <a:pt x="3781" y="1387"/>
                    </a:cubicBezTo>
                    <a:cubicBezTo>
                      <a:pt x="3592" y="1387"/>
                      <a:pt x="3435" y="1229"/>
                      <a:pt x="3435" y="1040"/>
                    </a:cubicBezTo>
                    <a:lnTo>
                      <a:pt x="34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9" name="Google Shape;299;p31"/>
          <p:cNvGrpSpPr/>
          <p:nvPr/>
        </p:nvGrpSpPr>
        <p:grpSpPr>
          <a:xfrm>
            <a:off x="2445932" y="1757941"/>
            <a:ext cx="1095640" cy="995676"/>
            <a:chOff x="3492962" y="2130600"/>
            <a:chExt cx="882300" cy="882300"/>
          </a:xfrm>
        </p:grpSpPr>
        <p:sp>
          <p:nvSpPr>
            <p:cNvPr id="300" name="Google Shape;300;p31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31"/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302" name="Google Shape;302;p31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rect b="b" l="l" r="r" t="t"/>
                <a:pathLst>
                  <a:path extrusionOk="0" h="2742" w="2774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rect b="b" l="l" r="r" t="t"/>
                <a:pathLst>
                  <a:path extrusionOk="0" h="3467" w="3466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rect b="b" l="l" r="r" t="t"/>
                <a:pathLst>
                  <a:path extrusionOk="0" h="3467" w="3467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rect b="b" l="l" r="r" t="t"/>
                <a:pathLst>
                  <a:path extrusionOk="0" h="1009" w="1671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1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1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rect b="b" l="l" r="r" t="t"/>
                <a:pathLst>
                  <a:path extrusionOk="0" h="4348" w="5514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rect b="b" l="l" r="r" t="t"/>
                <a:pathLst>
                  <a:path extrusionOk="0" h="4349" w="5451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0" name="Google Shape;310;p31"/>
          <p:cNvGrpSpPr/>
          <p:nvPr/>
        </p:nvGrpSpPr>
        <p:grpSpPr>
          <a:xfrm>
            <a:off x="5116741" y="3490842"/>
            <a:ext cx="246527" cy="224571"/>
            <a:chOff x="-45674075" y="3586425"/>
            <a:chExt cx="300900" cy="265450"/>
          </a:xfrm>
        </p:grpSpPr>
        <p:sp>
          <p:nvSpPr>
            <p:cNvPr id="311" name="Google Shape;311;p31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>
            <a:off x="5363271" y="3274140"/>
            <a:ext cx="1029379" cy="995676"/>
            <a:chOff x="4762787" y="3532875"/>
            <a:chExt cx="882300" cy="882300"/>
          </a:xfrm>
        </p:grpSpPr>
        <p:sp>
          <p:nvSpPr>
            <p:cNvPr id="314" name="Google Shape;314;p31"/>
            <p:cNvSpPr/>
            <p:nvPr/>
          </p:nvSpPr>
          <p:spPr>
            <a:xfrm>
              <a:off x="4762787" y="353287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5" name="Google Shape;315;p31"/>
            <p:cNvGrpSpPr/>
            <p:nvPr/>
          </p:nvGrpSpPr>
          <p:grpSpPr>
            <a:xfrm>
              <a:off x="4993483" y="3960224"/>
              <a:ext cx="417915" cy="219455"/>
              <a:chOff x="2404875" y="3729774"/>
              <a:chExt cx="298532" cy="156776"/>
            </a:xfrm>
          </p:grpSpPr>
          <p:sp>
            <p:nvSpPr>
              <p:cNvPr id="316" name="Google Shape;316;p31"/>
              <p:cNvSpPr/>
              <p:nvPr/>
            </p:nvSpPr>
            <p:spPr>
              <a:xfrm>
                <a:off x="2404875" y="3747900"/>
                <a:ext cx="52775" cy="138650"/>
              </a:xfrm>
              <a:custGeom>
                <a:rect b="b" l="l" r="r" t="t"/>
                <a:pathLst>
                  <a:path extrusionOk="0" h="5546" w="2111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98"/>
                    </a:lnTo>
                    <a:cubicBezTo>
                      <a:pt x="0" y="5419"/>
                      <a:pt x="158" y="5545"/>
                      <a:pt x="378" y="5545"/>
                    </a:cubicBezTo>
                    <a:lnTo>
                      <a:pt x="1071" y="5545"/>
                    </a:lnTo>
                    <a:cubicBezTo>
                      <a:pt x="1670" y="5545"/>
                      <a:pt x="2111" y="5072"/>
                      <a:pt x="2111" y="4537"/>
                    </a:cubicBezTo>
                    <a:lnTo>
                      <a:pt x="2111" y="1040"/>
                    </a:lnTo>
                    <a:cubicBezTo>
                      <a:pt x="2111" y="441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2474982" y="3729774"/>
                <a:ext cx="228425" cy="138642"/>
              </a:xfrm>
              <a:custGeom>
                <a:rect b="b" l="l" r="r" t="t"/>
                <a:pathLst>
                  <a:path extrusionOk="0" h="5026" w="9137">
                    <a:moveTo>
                      <a:pt x="1422" y="0"/>
                    </a:moveTo>
                    <a:cubicBezTo>
                      <a:pt x="918" y="0"/>
                      <a:pt x="416" y="160"/>
                      <a:pt x="0" y="457"/>
                    </a:cubicBezTo>
                    <a:lnTo>
                      <a:pt x="0" y="5025"/>
                    </a:lnTo>
                    <a:lnTo>
                      <a:pt x="5230" y="5025"/>
                    </a:lnTo>
                    <a:cubicBezTo>
                      <a:pt x="5923" y="5025"/>
                      <a:pt x="6490" y="4679"/>
                      <a:pt x="6900" y="4143"/>
                    </a:cubicBezTo>
                    <a:lnTo>
                      <a:pt x="8916" y="1245"/>
                    </a:lnTo>
                    <a:cubicBezTo>
                      <a:pt x="9137" y="930"/>
                      <a:pt x="9074" y="489"/>
                      <a:pt x="8727" y="268"/>
                    </a:cubicBezTo>
                    <a:cubicBezTo>
                      <a:pt x="8633" y="221"/>
                      <a:pt x="8517" y="196"/>
                      <a:pt x="8398" y="196"/>
                    </a:cubicBezTo>
                    <a:cubicBezTo>
                      <a:pt x="8196" y="196"/>
                      <a:pt x="7983" y="268"/>
                      <a:pt x="7845" y="426"/>
                    </a:cubicBezTo>
                    <a:lnTo>
                      <a:pt x="5955" y="2726"/>
                    </a:lnTo>
                    <a:cubicBezTo>
                      <a:pt x="5829" y="2883"/>
                      <a:pt x="5545" y="2978"/>
                      <a:pt x="5419" y="2978"/>
                    </a:cubicBezTo>
                    <a:lnTo>
                      <a:pt x="3119" y="2978"/>
                    </a:lnTo>
                    <a:cubicBezTo>
                      <a:pt x="2899" y="2978"/>
                      <a:pt x="2741" y="2820"/>
                      <a:pt x="2741" y="2631"/>
                    </a:cubicBezTo>
                    <a:cubicBezTo>
                      <a:pt x="2741" y="2411"/>
                      <a:pt x="2899" y="2253"/>
                      <a:pt x="3119" y="2253"/>
                    </a:cubicBezTo>
                    <a:lnTo>
                      <a:pt x="5198" y="2253"/>
                    </a:lnTo>
                    <a:cubicBezTo>
                      <a:pt x="5576" y="2253"/>
                      <a:pt x="5923" y="1938"/>
                      <a:pt x="5923" y="1560"/>
                    </a:cubicBezTo>
                    <a:cubicBezTo>
                      <a:pt x="5923" y="1150"/>
                      <a:pt x="5576" y="835"/>
                      <a:pt x="5198" y="835"/>
                    </a:cubicBezTo>
                    <a:lnTo>
                      <a:pt x="3340" y="835"/>
                    </a:lnTo>
                    <a:cubicBezTo>
                      <a:pt x="3182" y="835"/>
                      <a:pt x="3088" y="741"/>
                      <a:pt x="2962" y="615"/>
                    </a:cubicBezTo>
                    <a:cubicBezTo>
                      <a:pt x="2773" y="426"/>
                      <a:pt x="2520" y="300"/>
                      <a:pt x="2300" y="174"/>
                    </a:cubicBezTo>
                    <a:cubicBezTo>
                      <a:pt x="2019" y="56"/>
                      <a:pt x="1720" y="0"/>
                      <a:pt x="14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8" name="Google Shape;318;p31"/>
          <p:cNvGrpSpPr/>
          <p:nvPr/>
        </p:nvGrpSpPr>
        <p:grpSpPr>
          <a:xfrm>
            <a:off x="5692793" y="3408760"/>
            <a:ext cx="301712" cy="306727"/>
            <a:chOff x="-45674075" y="3586425"/>
            <a:chExt cx="300900" cy="265450"/>
          </a:xfrm>
        </p:grpSpPr>
        <p:sp>
          <p:nvSpPr>
            <p:cNvPr id="319" name="Google Shape;319;p31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1" name="Google Shape;321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075" y="2123755"/>
            <a:ext cx="1367100" cy="13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2"/>
          <p:cNvPicPr preferRelativeResize="0"/>
          <p:nvPr/>
        </p:nvPicPr>
        <p:blipFill rotWithShape="1">
          <a:blip r:embed="rId3">
            <a:alphaModFix/>
          </a:blip>
          <a:srcRect b="48472" l="0" r="0" t="0"/>
          <a:stretch/>
        </p:blipFill>
        <p:spPr>
          <a:xfrm>
            <a:off x="649925" y="1449425"/>
            <a:ext cx="8151949" cy="27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>
            <p:ph type="title"/>
          </p:nvPr>
        </p:nvSpPr>
        <p:spPr>
          <a:xfrm>
            <a:off x="649925" y="523504"/>
            <a:ext cx="7950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chemeClr val="lt1"/>
                </a:highlight>
              </a:rPr>
              <a:t>DATA FLOW DIAGRAM </a:t>
            </a:r>
            <a:r>
              <a:rPr lang="en" sz="3000">
                <a:solidFill>
                  <a:schemeClr val="accent2"/>
                </a:solidFill>
                <a:highlight>
                  <a:schemeClr val="lt1"/>
                </a:highlight>
              </a:rPr>
              <a:t>FOR THE CHATBOT </a:t>
            </a:r>
            <a:endParaRPr sz="17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